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6" r:id="rId4"/>
    <p:sldId id="258" r:id="rId5"/>
    <p:sldId id="265" r:id="rId6"/>
    <p:sldId id="260" r:id="rId7"/>
    <p:sldId id="261" r:id="rId8"/>
    <p:sldId id="259" r:id="rId9"/>
    <p:sldId id="263" r:id="rId10"/>
    <p:sldId id="262" r:id="rId11"/>
    <p:sldId id="264" r:id="rId12"/>
    <p:sldId id="283" r:id="rId13"/>
    <p:sldId id="267" r:id="rId14"/>
    <p:sldId id="268" r:id="rId15"/>
    <p:sldId id="270" r:id="rId16"/>
    <p:sldId id="269" r:id="rId17"/>
    <p:sldId id="293" r:id="rId18"/>
    <p:sldId id="295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4" r:id="rId31"/>
    <p:sldId id="285" r:id="rId32"/>
    <p:sldId id="286" r:id="rId33"/>
    <p:sldId id="282" r:id="rId34"/>
    <p:sldId id="287" r:id="rId35"/>
    <p:sldId id="288" r:id="rId36"/>
    <p:sldId id="289" r:id="rId37"/>
    <p:sldId id="290" r:id="rId38"/>
    <p:sldId id="292" r:id="rId39"/>
    <p:sldId id="294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F3297C-DEE7-4DFB-A69C-C1D8BEC1D01A}">
          <p14:sldIdLst>
            <p14:sldId id="256"/>
            <p14:sldId id="257"/>
            <p14:sldId id="296"/>
            <p14:sldId id="258"/>
          </p14:sldIdLst>
        </p14:section>
        <p14:section name="Какая в целом стоит задача?" id="{9C272891-DCCE-427D-A257-4899DCDD3EC7}">
          <p14:sldIdLst>
            <p14:sldId id="265"/>
            <p14:sldId id="260"/>
            <p14:sldId id="261"/>
            <p14:sldId id="259"/>
            <p14:sldId id="263"/>
            <p14:sldId id="262"/>
            <p14:sldId id="264"/>
            <p14:sldId id="283"/>
          </p14:sldIdLst>
        </p14:section>
        <p14:section name="Какая у вас учетная система?" id="{086C110B-BC39-48D2-A456-C20D5FE9F272}">
          <p14:sldIdLst>
            <p14:sldId id="267"/>
            <p14:sldId id="268"/>
            <p14:sldId id="270"/>
            <p14:sldId id="269"/>
            <p14:sldId id="293"/>
            <p14:sldId id="295"/>
            <p14:sldId id="271"/>
            <p14:sldId id="272"/>
          </p14:sldIdLst>
        </p14:section>
        <p14:section name="Какой способ обмена?" id="{D5DDCF81-A6A6-4839-9349-FFE0CD77D2D1}">
          <p14:sldIdLst>
            <p14:sldId id="273"/>
            <p14:sldId id="274"/>
            <p14:sldId id="275"/>
            <p14:sldId id="276"/>
            <p14:sldId id="277"/>
            <p14:sldId id="278"/>
          </p14:sldIdLst>
        </p14:section>
        <p14:section name="Какое планируется оборудование?" id="{A84C1DFA-1129-4779-9B4A-9BC1380FDEE5}">
          <p14:sldIdLst>
            <p14:sldId id="279"/>
            <p14:sldId id="280"/>
            <p14:sldId id="281"/>
            <p14:sldId id="284"/>
            <p14:sldId id="285"/>
            <p14:sldId id="286"/>
            <p14:sldId id="282"/>
          </p14:sldIdLst>
        </p14:section>
        <p14:section name="5. Какое количество рабочих мест?" id="{D743297D-C86B-4DB4-8F9D-1CABB4641C66}">
          <p14:sldIdLst>
            <p14:sldId id="287"/>
            <p14:sldId id="288"/>
            <p14:sldId id="289"/>
            <p14:sldId id="290"/>
          </p14:sldIdLst>
        </p14:section>
        <p14:section name="Заключение" id="{A0947D6A-C0B7-4FC0-9048-5A9D5264CAB7}">
          <p14:sldIdLst>
            <p14:sldId id="292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98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1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13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70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7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68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3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38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58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19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302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C624426-B1FC-4C9A-B42B-43C40ED6323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E95B9B9-4B9A-4C41-A316-1DDC29A2E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52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everence.ru/hardware/mdc/Symbol/symbol-mc32n0/MC32N0-GI2HCLE0A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chemeClr val="bg1">
                    <a:lumMod val="75000"/>
                  </a:schemeClr>
                </a:solidFill>
              </a:rPr>
              <a:t>Курс </a:t>
            </a:r>
            <a:r>
              <a:rPr lang="en-US" sz="6600" dirty="0" smtClean="0">
                <a:solidFill>
                  <a:schemeClr val="bg1">
                    <a:lumMod val="75000"/>
                  </a:schemeClr>
                </a:solidFill>
              </a:rPr>
              <a:t>SM0</a:t>
            </a:r>
            <a:r>
              <a:rPr lang="ru-RU" sz="6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 простых шагов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142728" cy="1645920"/>
          </a:xfrm>
        </p:spPr>
        <p:txBody>
          <a:bodyPr>
            <a:normAutofit/>
          </a:bodyPr>
          <a:lstStyle/>
          <a:p>
            <a:r>
              <a:rPr lang="ru-RU" dirty="0"/>
              <a:t>Продажи </a:t>
            </a:r>
            <a:r>
              <a:rPr lang="ru-RU" dirty="0" smtClean="0"/>
              <a:t>мобильной автоматизации. </a:t>
            </a:r>
            <a:r>
              <a:rPr lang="ru-RU" dirty="0" smtClean="0">
                <a:solidFill>
                  <a:srgbClr val="FFFF00"/>
                </a:solidFill>
              </a:rPr>
              <a:t>Базовый </a:t>
            </a:r>
            <a:r>
              <a:rPr lang="ru-RU" dirty="0" smtClean="0">
                <a:solidFill>
                  <a:srgbClr val="FFFF00"/>
                </a:solidFill>
              </a:rPr>
              <a:t>уровень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 smtClean="0"/>
              <a:t>Автоматизация при помощи терминалов сбора данных, киосков и смартфонов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38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в целом стоит задача?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Еще один пример получения ответа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1"/>
            <a:ext cx="10753725" cy="3968990"/>
          </a:xfrm>
        </p:spPr>
        <p:txBody>
          <a:bodyPr>
            <a:normAutofit fontScale="70000" lnSpcReduction="20000"/>
          </a:bodyPr>
          <a:lstStyle/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Какая </a:t>
            </a:r>
            <a:r>
              <a:rPr lang="ru-RU" i="1" dirty="0">
                <a:solidFill>
                  <a:srgbClr val="C00000"/>
                </a:solidFill>
              </a:rPr>
              <a:t>в целом стоит </a:t>
            </a:r>
            <a:r>
              <a:rPr lang="ru-RU" i="1" dirty="0" smtClean="0">
                <a:solidFill>
                  <a:srgbClr val="C00000"/>
                </a:solidFill>
              </a:rPr>
              <a:t>задача?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Стоит задача автоматизироваться по штрих кодам.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И как это сэкономит вам деньги или время?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Я не знаю, вот звоню вам.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Давайте обсудим.  На чем планируются штрихкоды?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На коробках.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И что будет в штрихкоде?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Срок годности или номер серии...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76656" y="6092566"/>
            <a:ext cx="936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Видимо, это тот же самый случай с потерей денег на пропавшем товаре, раскручиваем дальше.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3008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в целом стоит задача?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Еще один 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1"/>
            <a:ext cx="10753725" cy="3968990"/>
          </a:xfrm>
        </p:spPr>
        <p:txBody>
          <a:bodyPr>
            <a:normAutofit lnSpcReduction="10000"/>
          </a:bodyPr>
          <a:lstStyle/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Какая </a:t>
            </a:r>
            <a:r>
              <a:rPr lang="ru-RU" i="1" dirty="0">
                <a:solidFill>
                  <a:srgbClr val="C00000"/>
                </a:solidFill>
              </a:rPr>
              <a:t>в целом стоит </a:t>
            </a:r>
            <a:r>
              <a:rPr lang="ru-RU" i="1" dirty="0" smtClean="0">
                <a:solidFill>
                  <a:srgbClr val="C00000"/>
                </a:solidFill>
              </a:rPr>
              <a:t>задача?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Да задачи-то никакой не стоит, просто интересуюсь вариантами.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И как это сэкономит вам деньги или время?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Ну пока никак, может в будущем руководство решит что-то сделать.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Понимаю.  Давайте я вам вечерком наберу, обсудим всё более спокойно, а то сейчас аврал.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656" y="6092566"/>
            <a:ext cx="943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Правильный способ расставления приоритетов.  Главное, не забыть действительно перезвонить.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8617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После разговора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ru-RU" dirty="0" smtClean="0"/>
              <a:t>Не факт, что из телефонного разговора или долгой переписки вы до конца уяснили, какая же в целом стоит задача у заказчика.</a:t>
            </a:r>
          </a:p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ru-RU" dirty="0" smtClean="0"/>
              <a:t>После разговора будет правильным подвести итог одним коротким письмом про самую суть.  Можно попросить об этом заказчика, даже если ждать придется год.  Но если чувствуете в себе силы, то напишите такое письмо сами.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08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0" indent="-1079500"/>
            <a:r>
              <a:rPr lang="ru-RU" dirty="0" smtClean="0"/>
              <a:t>2. </a:t>
            </a:r>
            <a:r>
              <a:rPr lang="ru-RU" dirty="0"/>
              <a:t>Какая у вас учетная система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13470" y="4204209"/>
            <a:ext cx="8180338" cy="1645920"/>
          </a:xfrm>
        </p:spPr>
        <p:txBody>
          <a:bodyPr/>
          <a:lstStyle/>
          <a:p>
            <a:r>
              <a:rPr lang="ru-RU" dirty="0" smtClean="0"/>
              <a:t>Вопросы про 1С и всё такое прочее.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/>
              <a:t>Какая у вас учетная система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Ответом должно быть не просто </a:t>
            </a:r>
            <a:r>
              <a:rPr lang="ru-RU" dirty="0" smtClean="0"/>
              <a:t>«</a:t>
            </a:r>
            <a:r>
              <a:rPr lang="ru-RU" dirty="0" err="1" smtClean="0"/>
              <a:t>адинэс</a:t>
            </a:r>
            <a:r>
              <a:rPr lang="ru-RU" dirty="0"/>
              <a:t>» или </a:t>
            </a:r>
            <a:r>
              <a:rPr lang="ru-RU" dirty="0" smtClean="0"/>
              <a:t>«сап», а полное название и все цифры версии его учетной системы (соответственно, заказчик должен </a:t>
            </a:r>
            <a:r>
              <a:rPr lang="ru-RU" dirty="0"/>
              <a:t>прислать </a:t>
            </a:r>
            <a:r>
              <a:rPr lang="ru-RU" dirty="0" smtClean="0"/>
              <a:t>про это письмо </a:t>
            </a:r>
            <a:r>
              <a:rPr lang="ru-RU" dirty="0"/>
              <a:t>или написать в </a:t>
            </a:r>
            <a:r>
              <a:rPr lang="ru-RU" dirty="0" smtClean="0"/>
              <a:t>чат).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2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у вас учетная система?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Что за система такая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На чём вы работаете?  </a:t>
            </a:r>
          </a:p>
          <a:p>
            <a:pPr>
              <a:lnSpc>
                <a:spcPct val="150000"/>
              </a:lnSpc>
            </a:pPr>
            <a:r>
              <a:rPr lang="ru-RU" dirty="0"/>
              <a:t>В чем ведете учет?  </a:t>
            </a:r>
          </a:p>
          <a:p>
            <a:pPr>
              <a:lnSpc>
                <a:spcPct val="150000"/>
              </a:lnSpc>
            </a:pPr>
            <a:r>
              <a:rPr lang="ru-RU" dirty="0"/>
              <a:t>Как считаете деньги</a:t>
            </a:r>
            <a:r>
              <a:rPr lang="ru-RU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ru-RU" dirty="0"/>
              <a:t>Мобильное устройство навряд ли планируют использоваться само по себе.  Скорее всего, захотят обмениваться данными с какой-то «учетной системой</a:t>
            </a:r>
            <a:r>
              <a:rPr lang="ru-RU" dirty="0" smtClean="0"/>
              <a:t>», даже если весь учет ведется в таблицах </a:t>
            </a:r>
            <a:r>
              <a:rPr lang="en-US" dirty="0" smtClean="0"/>
              <a:t>Excel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3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у вас учетная система?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Почему это важно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ru-RU" dirty="0" smtClean="0"/>
              <a:t>Задачи информационного обмена – самые сложные.  Если у «Клеверенс» нет готового обмена для учетной системы заказчика, то всех ждет многомесячный проект по интеграции.  Это значит, что какие-то программисты начнут съедать время и деньги еще до того, как что-то можно будет проверить в работе.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1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у вас учетная система?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/>
              <a:t>Ошибки выяснения учетной системы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Вообще </a:t>
            </a:r>
            <a:r>
              <a:rPr lang="ru-RU" dirty="0"/>
              <a:t>забыли выяснить какая учётная система у </a:t>
            </a:r>
            <a:r>
              <a:rPr lang="ru-RU" dirty="0" smtClean="0"/>
              <a:t>заказчика.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Выяснилось, что </a:t>
            </a:r>
            <a:r>
              <a:rPr lang="ru-RU" dirty="0"/>
              <a:t>учетная </a:t>
            </a:r>
            <a:r>
              <a:rPr lang="ru-RU" dirty="0" smtClean="0"/>
              <a:t>система, названная заказчиком, применяется у него в другом месте.  А на объекте, требующем автоматизации, используется другая.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Выяснилось, что учетная система, названная заказчиком, была им вся переписана и интеграция из коробки не работает или работает с ошибками.</a:t>
            </a:r>
          </a:p>
        </p:txBody>
      </p:sp>
    </p:spTree>
    <p:extLst>
      <p:ext uri="{BB962C8B-B14F-4D97-AF65-F5344CB8AC3E}">
        <p14:creationId xmlns:p14="http://schemas.microsoft.com/office/powerpoint/2010/main" val="10526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у вас учетная система?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/>
              <a:t>Какие ждут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Если интеграция с системой заказчика «из коробки» не поддерживается, то ничего само собой не заработает и нужны программисты.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«Клеверенс» отказывается делать интеграцию, потому что по цене коробочной лицензии просят выполнить проект, рыночная цена которого сотни тысяч рублей.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8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у вас учетная система?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Примеры ответов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20686"/>
              </p:ext>
            </p:extLst>
          </p:nvPr>
        </p:nvGraphicFramePr>
        <p:xfrm>
          <a:off x="676275" y="2011365"/>
          <a:ext cx="10753725" cy="37994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95293"/>
                <a:gridCol w="1524000"/>
                <a:gridCol w="6734432"/>
              </a:tblGrid>
              <a:tr h="419230"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Плохой или хороший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Почему</a:t>
                      </a:r>
                      <a:endParaRPr lang="ru-RU" dirty="0"/>
                    </a:p>
                  </a:txBody>
                  <a:tcPr/>
                </a:tc>
              </a:tr>
              <a:tr h="96481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адинэс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плохой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Это всё равно, как если бы шла речь о</a:t>
                      </a:r>
                      <a:r>
                        <a:rPr lang="ru-RU" baseline="0" dirty="0" smtClean="0"/>
                        <a:t> ремонте коробки передач автомобиля и заказчик ответил «у меня Хёндай».  Какой Хёндай? Автомат или ручная?? Какого года выпуска???</a:t>
                      </a:r>
                      <a:endParaRPr lang="ru-RU" dirty="0"/>
                    </a:p>
                  </a:txBody>
                  <a:tcPr/>
                </a:tc>
              </a:tr>
              <a:tr h="51951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адинэс</a:t>
                      </a:r>
                      <a:r>
                        <a:rPr lang="ru-RU" dirty="0" smtClean="0"/>
                        <a:t> розница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плохой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Опять плохо.  Есть как минимум три совершенно разные «</a:t>
                      </a:r>
                      <a:r>
                        <a:rPr lang="ru-RU" dirty="0" err="1" smtClean="0"/>
                        <a:t>адинэсрозницы</a:t>
                      </a:r>
                      <a:r>
                        <a:rPr lang="ru-RU" dirty="0" smtClean="0"/>
                        <a:t>».</a:t>
                      </a:r>
                      <a:endParaRPr lang="ru-RU" dirty="0"/>
                    </a:p>
                  </a:txBody>
                  <a:tcPr/>
                </a:tc>
              </a:tr>
              <a:tr h="742162">
                <a:tc>
                  <a:txBody>
                    <a:bodyPr/>
                    <a:lstStyle/>
                    <a:p>
                      <a:r>
                        <a:rPr lang="ru-RU" dirty="0" smtClean="0"/>
                        <a:t>1С:Розница</a:t>
                      </a:r>
                      <a:r>
                        <a:rPr lang="ru-RU" baseline="0" dirty="0" smtClean="0"/>
                        <a:t> торговое предприятие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плохой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Ага, скорее всего имеется в</a:t>
                      </a:r>
                      <a:r>
                        <a:rPr lang="ru-RU" baseline="0" dirty="0" smtClean="0"/>
                        <a:t> виду не «розница», а «1С-Рарус: Торговый комплекс. Продовольственные товары», но нужны все цифры версии.</a:t>
                      </a:r>
                      <a:endParaRPr lang="ru-RU" dirty="0"/>
                    </a:p>
                  </a:txBody>
                  <a:tcPr/>
                </a:tc>
              </a:tr>
              <a:tr h="419230">
                <a:tc>
                  <a:txBody>
                    <a:bodyPr/>
                    <a:lstStyle/>
                    <a:p>
                      <a:r>
                        <a:rPr lang="ru-RU" dirty="0" smtClean="0"/>
                        <a:t>«1С-Рарус: ТКПТ» 8.1.28.10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хороший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Если заказчик не соврал про цифры версии (не</a:t>
                      </a:r>
                      <a:r>
                        <a:rPr lang="ru-RU" baseline="0" dirty="0" smtClean="0"/>
                        <a:t> знал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что уже обновились до новой не совместимой), то ответ полный.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3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эта презентация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Научитесь продавать программы Клеверенс для терминалов сбора данных, киосков и смартфонов.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В этой презентации нет материалов о продаже </a:t>
            </a:r>
            <a:r>
              <a:rPr lang="en-US" dirty="0" smtClean="0"/>
              <a:t>RFID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735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у вас учетная система?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Я ничего в этом не понимаю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Как спрашивать такое, ничего не понимая в «учетных системах»?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Скорее всего, заказчик тоже ничего сам не понимает ни в каких системах.  Он может каждый день ими пользоваться, и всё равно толком не знать даже названия.  Это нормально.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А можно, наоборот, разбираться в марках машин, ни разу не сидев за рулем ни одной из них.  Вы вполне можете начать бегло разбираться в разных 1С-ках, просто посидев несколько вечеров в </a:t>
            </a:r>
            <a:r>
              <a:rPr lang="en-US" dirty="0" smtClean="0"/>
              <a:t>YouTube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11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0" indent="-1079500"/>
            <a:r>
              <a:rPr lang="ru-RU" dirty="0" smtClean="0"/>
              <a:t>3. Какой способ обмена?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13470" y="4204209"/>
            <a:ext cx="8180338" cy="1645920"/>
          </a:xfrm>
        </p:spPr>
        <p:txBody>
          <a:bodyPr/>
          <a:lstStyle/>
          <a:p>
            <a:r>
              <a:rPr lang="ru-RU" dirty="0" smtClean="0"/>
              <a:t>Вопросы про онлайн.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7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</a:t>
            </a:r>
            <a:r>
              <a:rPr lang="ru-RU" dirty="0"/>
              <a:t>Какой </a:t>
            </a:r>
            <a:r>
              <a:rPr lang="ru-RU" dirty="0" smtClean="0"/>
              <a:t>такой способ </a:t>
            </a:r>
            <a:r>
              <a:rPr lang="ru-RU" dirty="0"/>
              <a:t>обмена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Есть всего </a:t>
            </a:r>
            <a:r>
              <a:rPr lang="ru-RU" b="1" dirty="0" smtClean="0">
                <a:solidFill>
                  <a:srgbClr val="7030A0"/>
                </a:solidFill>
              </a:rPr>
              <a:t>две технологии </a:t>
            </a:r>
            <a:r>
              <a:rPr lang="ru-RU" dirty="0" smtClean="0"/>
              <a:t>обмена: </a:t>
            </a:r>
          </a:p>
          <a:p>
            <a:pPr marL="15240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проводная</a:t>
            </a:r>
          </a:p>
          <a:p>
            <a:pPr marL="15240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беспроводная.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И всего </a:t>
            </a:r>
            <a:r>
              <a:rPr lang="ru-RU" b="1" dirty="0" smtClean="0">
                <a:solidFill>
                  <a:srgbClr val="7030A0"/>
                </a:solidFill>
              </a:rPr>
              <a:t>два способа </a:t>
            </a:r>
            <a:r>
              <a:rPr lang="ru-RU" dirty="0" smtClean="0"/>
              <a:t>обмена: </a:t>
            </a:r>
          </a:p>
          <a:p>
            <a:pPr marL="15240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err="1"/>
              <a:t>батч</a:t>
            </a:r>
            <a:r>
              <a:rPr lang="ru-RU" dirty="0"/>
              <a:t> (т.е. «частями»)</a:t>
            </a:r>
          </a:p>
          <a:p>
            <a:pPr marL="15240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онлайн.</a:t>
            </a:r>
          </a:p>
        </p:txBody>
      </p:sp>
    </p:spTree>
    <p:extLst>
      <p:ext uri="{BB962C8B-B14F-4D97-AF65-F5344CB8AC3E}">
        <p14:creationId xmlns:p14="http://schemas.microsoft.com/office/powerpoint/2010/main" val="25828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Какой способ обмена?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/>
              <a:t>Технологии обмена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 smtClean="0"/>
              <a:t>Проводная</a:t>
            </a:r>
            <a:r>
              <a:rPr lang="ru-RU" dirty="0" smtClean="0"/>
              <a:t> — устаревающая технология передачи информации по проводам.  Для мобильных устройств это чаще всего </a:t>
            </a:r>
            <a:r>
              <a:rPr lang="en-US" dirty="0" smtClean="0"/>
              <a:t>USB</a:t>
            </a:r>
            <a:r>
              <a:rPr lang="ru-RU" dirty="0" smtClean="0"/>
              <a:t>-кабель для зарядки и передачи файлов (как у фотоаппарата или смартфона).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/>
              <a:t>Беспроводная</a:t>
            </a:r>
            <a:r>
              <a:rPr lang="ru-RU" b="1" dirty="0"/>
              <a:t> </a:t>
            </a:r>
            <a:r>
              <a:rPr lang="ru-RU" dirty="0" smtClean="0"/>
              <a:t>— современная технология передачи информации «по воздуху», без проводов.  Для мобильных устройств это чаще всего </a:t>
            </a:r>
            <a:r>
              <a:rPr lang="en-US" dirty="0" smtClean="0"/>
              <a:t>Wi-Fi </a:t>
            </a:r>
            <a:r>
              <a:rPr lang="ru-RU" dirty="0" smtClean="0"/>
              <a:t>и сотовая сеть.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1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обмена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b="1" dirty="0" err="1" smtClean="0"/>
              <a:t>Батч</a:t>
            </a:r>
            <a:r>
              <a:rPr lang="ru-RU" dirty="0" smtClean="0"/>
              <a:t> — обмениваемся изредка, но большими кусками информации.  На мобильном устройстве так работает </a:t>
            </a:r>
            <a:r>
              <a:rPr lang="en-US" dirty="0" smtClean="0"/>
              <a:t>e-mail</a:t>
            </a:r>
            <a:r>
              <a:rPr lang="ru-RU" dirty="0" smtClean="0"/>
              <a:t>, т.е. устройство подгружает и отправляет письма сразу скопом.  Или, допустим, скачали видео и смотрим в поездке.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Онлайн</a:t>
            </a:r>
            <a:r>
              <a:rPr lang="ru-RU" dirty="0" smtClean="0"/>
              <a:t> —обмениваемся постоянно в </a:t>
            </a:r>
            <a:r>
              <a:rPr lang="ru-RU" dirty="0" err="1" smtClean="0"/>
              <a:t>онлайне</a:t>
            </a:r>
            <a:r>
              <a:rPr lang="ru-RU" dirty="0" smtClean="0"/>
              <a:t>, как в онлайн-чате или онлайн-кинотеатре.  Допустимо работать в «полу-</a:t>
            </a:r>
            <a:r>
              <a:rPr lang="ru-RU" dirty="0" err="1" smtClean="0"/>
              <a:t>онлайне</a:t>
            </a:r>
            <a:r>
              <a:rPr lang="ru-RU" dirty="0" smtClean="0"/>
              <a:t>», что-то периодически подкачивая или кешируя, как это делает приложение «</a:t>
            </a:r>
            <a:r>
              <a:rPr lang="ru-RU" dirty="0" err="1" smtClean="0"/>
              <a:t>Вконтакте</a:t>
            </a:r>
            <a:r>
              <a:rPr lang="ru-RU" dirty="0" smtClean="0"/>
              <a:t>» или «</a:t>
            </a:r>
            <a:r>
              <a:rPr lang="en-US" dirty="0" smtClean="0"/>
              <a:t>Facebook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05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способов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116212"/>
              </p:ext>
            </p:extLst>
          </p:nvPr>
        </p:nvGraphicFramePr>
        <p:xfrm>
          <a:off x="676275" y="2011363"/>
          <a:ext cx="10753725" cy="374688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912201"/>
                <a:gridCol w="3256949"/>
                <a:gridCol w="3584575"/>
              </a:tblGrid>
              <a:tr h="12489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Способ обмена / Технология обмена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Проводной</a:t>
                      </a:r>
                      <a:endParaRPr lang="ru-RU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Беспроводной</a:t>
                      </a:r>
                      <a:endParaRPr lang="ru-RU" sz="4000" dirty="0"/>
                    </a:p>
                  </a:txBody>
                  <a:tcPr anchor="ctr"/>
                </a:tc>
              </a:tr>
              <a:tr h="1248962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err="1" smtClean="0"/>
                        <a:t>Батч</a:t>
                      </a:r>
                      <a:endParaRPr lang="ru-RU" sz="4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Обмен по кабелю </a:t>
                      </a:r>
                      <a:r>
                        <a:rPr lang="en-US" dirty="0" smtClean="0"/>
                        <a:t>UBS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Периодические отправка и получение заданий по </a:t>
                      </a:r>
                      <a:r>
                        <a:rPr lang="en-US" baseline="0" dirty="0" smtClean="0"/>
                        <a:t>Wi-Fi</a:t>
                      </a:r>
                      <a:endParaRPr lang="ru-RU" dirty="0"/>
                    </a:p>
                  </a:txBody>
                  <a:tcPr anchor="ctr"/>
                </a:tc>
              </a:tr>
              <a:tr h="1248962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Онлайн</a:t>
                      </a:r>
                      <a:endParaRPr lang="ru-RU" sz="4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невозможно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Самая актуальная информация на экране (если есть сеть)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4580092" y="4515356"/>
            <a:ext cx="3236814" cy="12428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588184" y="4507264"/>
            <a:ext cx="3269182" cy="12509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2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Какой способ обмена?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Пример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1"/>
            <a:ext cx="10753725" cy="3968990"/>
          </a:xfrm>
        </p:spPr>
        <p:txBody>
          <a:bodyPr>
            <a:normAutofit/>
          </a:bodyPr>
          <a:lstStyle/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Как будете работать?  В беспроводной сети или по кабелю?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Хотим онлайн.  Мы заинтересовались, что у вас есть онлайн.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Да, есть такой способ обмена.  У вас уже есть </a:t>
            </a:r>
            <a:r>
              <a:rPr lang="en-US" i="1" dirty="0" smtClean="0">
                <a:solidFill>
                  <a:srgbClr val="C00000"/>
                </a:solidFill>
              </a:rPr>
              <a:t>Wi-Fi</a:t>
            </a:r>
            <a:r>
              <a:rPr lang="ru-RU" i="1" dirty="0" smtClean="0">
                <a:solidFill>
                  <a:srgbClr val="C00000"/>
                </a:solidFill>
              </a:rPr>
              <a:t>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Нет, мы раздадим сотрудникам телефоны с симками.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Да, так тоже можно. Хорошо.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0" indent="-1079500"/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/>
              <a:t>Какое планируется оборудование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13470" y="4204209"/>
            <a:ext cx="8180338" cy="1645920"/>
          </a:xfrm>
        </p:spPr>
        <p:txBody>
          <a:bodyPr/>
          <a:lstStyle/>
          <a:p>
            <a:r>
              <a:rPr lang="ru-RU" dirty="0" smtClean="0"/>
              <a:t>Железо, ржавое железо.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78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</a:t>
            </a:r>
            <a:r>
              <a:rPr lang="ru-RU" dirty="0"/>
              <a:t>Какое планируется оборудование?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На этот вопрос вы должны получить характеристики оборудования, которое решит задачу заказчика.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Какое вообще бывает оборудование?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Защищенное и не защищенное (ТСД или просто смартфоны, температуры работы)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Со встроенным сканером штрихкодов </a:t>
            </a:r>
            <a:r>
              <a:rPr lang="en-US" dirty="0" smtClean="0"/>
              <a:t>1D </a:t>
            </a:r>
            <a:r>
              <a:rPr lang="ru-RU" dirty="0" smtClean="0"/>
              <a:t>(линейные) и 2</a:t>
            </a:r>
            <a:r>
              <a:rPr lang="en-US" dirty="0" smtClean="0"/>
              <a:t>D (</a:t>
            </a:r>
            <a:r>
              <a:rPr lang="ru-RU" dirty="0" err="1" smtClean="0"/>
              <a:t>имаджеры</a:t>
            </a:r>
            <a:r>
              <a:rPr lang="en-US" dirty="0" smtClean="0"/>
              <a:t>)</a:t>
            </a:r>
            <a:endParaRPr lang="ru-RU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С клавишами и без клавиш (клавиатура экранная или физическая)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С 3</a:t>
            </a:r>
            <a:r>
              <a:rPr lang="en-US" dirty="0" smtClean="0"/>
              <a:t>G/4G </a:t>
            </a:r>
            <a:r>
              <a:rPr lang="ru-RU" dirty="0" smtClean="0"/>
              <a:t>или без сотовой связи (также до сих пор встречаются и без </a:t>
            </a:r>
            <a:r>
              <a:rPr lang="en-US" dirty="0" smtClean="0"/>
              <a:t>Wi-Fi)</a:t>
            </a:r>
            <a:endParaRPr lang="ru-RU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С рукояткой (как у пистолета) и без рукоятки (как у смартфона)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куча других менее важных отличий…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03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мобильная автоматизация?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dirty="0"/>
              <a:t>Мобильная автоматизация</a:t>
            </a:r>
            <a:r>
              <a:rPr lang="ru-RU" dirty="0"/>
              <a:t> </a:t>
            </a:r>
            <a:r>
              <a:rPr lang="ru-RU" dirty="0" smtClean="0"/>
              <a:t>— </a:t>
            </a:r>
            <a:r>
              <a:rPr lang="ru-RU" dirty="0"/>
              <a:t>это всё, что дает возможность не сидеть весь день за компом.  Делать свою работу на ходу. </a:t>
            </a:r>
            <a:endParaRPr lang="ru-RU" dirty="0" smtClean="0"/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Некоторые </a:t>
            </a:r>
            <a:r>
              <a:rPr lang="ru-RU" dirty="0"/>
              <a:t>сотрудники всё время в движении, в дороге, делают что-то руками.  Например, бегают весь день по </a:t>
            </a:r>
            <a:r>
              <a:rPr lang="ru-RU" dirty="0" smtClean="0"/>
              <a:t>складу или магазину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602441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Парт номер оборудования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Возможно, у заказчика уже куплено оборудование. Возможно, оборудования еще нет, но заказчик уже определился с выбором.  Тогда нужно узнать точную его модель (</a:t>
            </a:r>
            <a:r>
              <a:rPr lang="ru-RU" dirty="0">
                <a:solidFill>
                  <a:srgbClr val="7030A0"/>
                </a:solidFill>
              </a:rPr>
              <a:t>парт номер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6947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sto.org/getpro/geektimes/post_images/c2d/cdb/61f/c2dcdb61fdcc1509a7d69314cfa3f615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4"/>
          <a:stretch/>
        </p:blipFill>
        <p:spPr bwMode="auto">
          <a:xfrm>
            <a:off x="657224" y="-8238"/>
            <a:ext cx="10772775" cy="686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Если оборудование уже куплено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7224" y="2157731"/>
            <a:ext cx="76322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Самый верный способ узнать </a:t>
            </a:r>
            <a:r>
              <a:rPr lang="ru-RU" dirty="0" smtClean="0">
                <a:solidFill>
                  <a:srgbClr val="7030A0"/>
                </a:solidFill>
              </a:rPr>
              <a:t>парт номер </a:t>
            </a:r>
            <a:r>
              <a:rPr lang="ru-RU" dirty="0" smtClean="0"/>
              <a:t>– заглянуть под крышку батарейки: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257611" y="3980111"/>
            <a:ext cx="1110163" cy="1060210"/>
          </a:xfrm>
          <a:prstGeom prst="line">
            <a:avLst/>
          </a:prstGeom>
          <a:ln w="5715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кругленная соединительная линия 7"/>
          <p:cNvCxnSpPr/>
          <p:nvPr/>
        </p:nvCxnSpPr>
        <p:spPr>
          <a:xfrm rot="16200000" flipH="1">
            <a:off x="3904736" y="2685535"/>
            <a:ext cx="2594919" cy="2133600"/>
          </a:xfrm>
          <a:prstGeom prst="curvedConnector3">
            <a:avLst>
              <a:gd name="adj1" fmla="val 97619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10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Если оборудование уже выбрано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Если оборудование </a:t>
            </a:r>
            <a:r>
              <a:rPr lang="ru-RU" dirty="0" smtClean="0">
                <a:solidFill>
                  <a:srgbClr val="7030A0"/>
                </a:solidFill>
              </a:rPr>
              <a:t>выбрано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7030A0"/>
                </a:solidFill>
              </a:rPr>
              <a:t>но еще не куплено</a:t>
            </a:r>
            <a:r>
              <a:rPr lang="ru-RU" dirty="0" smtClean="0"/>
              <a:t>, то самый верный способ узнать </a:t>
            </a:r>
            <a:r>
              <a:rPr lang="ru-RU" dirty="0" smtClean="0">
                <a:solidFill>
                  <a:srgbClr val="7030A0"/>
                </a:solidFill>
              </a:rPr>
              <a:t>парт номер </a:t>
            </a:r>
            <a:r>
              <a:rPr lang="ru-RU" dirty="0" smtClean="0"/>
              <a:t>— попросить заказчика </a:t>
            </a:r>
            <a:r>
              <a:rPr lang="ru-RU" dirty="0" smtClean="0">
                <a:solidFill>
                  <a:schemeClr val="tx1"/>
                </a:solidFill>
              </a:rPr>
              <a:t>прислать</a:t>
            </a:r>
            <a:r>
              <a:rPr lang="ru-RU" dirty="0" smtClean="0">
                <a:solidFill>
                  <a:srgbClr val="7030A0"/>
                </a:solidFill>
              </a:rPr>
              <a:t> ссылку в Интернете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endParaRPr lang="ru-RU" dirty="0"/>
          </a:p>
          <a:p>
            <a:pPr>
              <a:lnSpc>
                <a:spcPct val="150000"/>
              </a:lnSpc>
            </a:pPr>
            <a:r>
              <a:rPr lang="en-US" sz="2000" dirty="0">
                <a:hlinkClick r:id="rId2"/>
              </a:rPr>
              <a:t>http://www.cleverence.ru/hardware/mdc/Symbol/symbol-mc32n0/MC32N0-GI2HCLE0A</a:t>
            </a:r>
            <a:r>
              <a:rPr lang="en-US" sz="2000" dirty="0" smtClean="0">
                <a:hlinkClick r:id="rId2"/>
              </a:rPr>
              <a:t>/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122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в выборе оборудования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Нужно читать </a:t>
            </a:r>
            <a:r>
              <a:rPr lang="ru-RU" dirty="0" smtClean="0">
                <a:solidFill>
                  <a:srgbClr val="7030A0"/>
                </a:solidFill>
              </a:rPr>
              <a:t>двумерные штрихкоды </a:t>
            </a:r>
            <a:r>
              <a:rPr lang="ru-RU" dirty="0" smtClean="0"/>
              <a:t>(</a:t>
            </a:r>
            <a:r>
              <a:rPr lang="en-US" dirty="0" smtClean="0"/>
              <a:t>QR</a:t>
            </a:r>
            <a:r>
              <a:rPr lang="ru-RU" dirty="0" smtClean="0"/>
              <a:t>), а </a:t>
            </a:r>
            <a:r>
              <a:rPr lang="ru-RU" dirty="0" smtClean="0">
                <a:solidFill>
                  <a:srgbClr val="7030A0"/>
                </a:solidFill>
              </a:rPr>
              <a:t>сканер линейный </a:t>
            </a:r>
            <a:r>
              <a:rPr lang="ru-RU" dirty="0" smtClean="0"/>
              <a:t>(лазер </a:t>
            </a:r>
            <a:r>
              <a:rPr lang="en-US" dirty="0" smtClean="0"/>
              <a:t>/</a:t>
            </a:r>
            <a:r>
              <a:rPr lang="ru-RU" dirty="0" smtClean="0"/>
              <a:t> </a:t>
            </a:r>
            <a:r>
              <a:rPr lang="en-US" dirty="0" smtClean="0"/>
              <a:t>CCD)</a:t>
            </a:r>
            <a:r>
              <a:rPr lang="ru-RU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Нужна</a:t>
            </a:r>
            <a:r>
              <a:rPr lang="ru-RU" dirty="0" smtClean="0">
                <a:solidFill>
                  <a:srgbClr val="7030A0"/>
                </a:solidFill>
              </a:rPr>
              <a:t> большая скорость </a:t>
            </a:r>
            <a:r>
              <a:rPr lang="ru-RU" dirty="0" smtClean="0"/>
              <a:t>и много штрихкодов, а </a:t>
            </a:r>
            <a:r>
              <a:rPr lang="ru-RU" dirty="0" smtClean="0">
                <a:solidFill>
                  <a:srgbClr val="7030A0"/>
                </a:solidFill>
              </a:rPr>
              <a:t>железо слабое</a:t>
            </a:r>
            <a:r>
              <a:rPr lang="ru-RU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Нужно </a:t>
            </a:r>
            <a:r>
              <a:rPr lang="ru-RU" dirty="0" smtClean="0">
                <a:solidFill>
                  <a:srgbClr val="7030A0"/>
                </a:solidFill>
              </a:rPr>
              <a:t>хранить много информации </a:t>
            </a:r>
            <a:r>
              <a:rPr lang="ru-RU" dirty="0" smtClean="0"/>
              <a:t>(100тыс товаров), а </a:t>
            </a:r>
            <a:r>
              <a:rPr lang="ru-RU" dirty="0" smtClean="0">
                <a:solidFill>
                  <a:srgbClr val="7030A0"/>
                </a:solidFill>
              </a:rPr>
              <a:t>памяти мало</a:t>
            </a:r>
            <a:r>
              <a:rPr lang="ru-RU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Нужно </a:t>
            </a:r>
            <a:r>
              <a:rPr lang="ru-RU" dirty="0" smtClean="0">
                <a:solidFill>
                  <a:srgbClr val="7030A0"/>
                </a:solidFill>
              </a:rPr>
              <a:t>работать в перчатках</a:t>
            </a:r>
            <a:r>
              <a:rPr lang="ru-RU" dirty="0" smtClean="0"/>
              <a:t>, а </a:t>
            </a:r>
            <a:r>
              <a:rPr lang="ru-RU" dirty="0" smtClean="0">
                <a:solidFill>
                  <a:srgbClr val="7030A0"/>
                </a:solidFill>
              </a:rPr>
              <a:t>экран принимает только пальцы</a:t>
            </a:r>
            <a:r>
              <a:rPr lang="ru-RU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Нужно </a:t>
            </a:r>
            <a:r>
              <a:rPr lang="ru-RU" dirty="0" smtClean="0">
                <a:solidFill>
                  <a:srgbClr val="7030A0"/>
                </a:solidFill>
              </a:rPr>
              <a:t>работать на складе</a:t>
            </a:r>
            <a:r>
              <a:rPr lang="ru-RU" dirty="0" smtClean="0"/>
              <a:t>, а железку продали </a:t>
            </a:r>
            <a:r>
              <a:rPr lang="ru-RU" dirty="0" smtClean="0">
                <a:solidFill>
                  <a:srgbClr val="7030A0"/>
                </a:solidFill>
              </a:rPr>
              <a:t>дешевую для магазина</a:t>
            </a:r>
            <a:r>
              <a:rPr lang="ru-RU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десятки других ошибок…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55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0" indent="-1079500"/>
            <a:r>
              <a:rPr lang="ru-RU" dirty="0" smtClean="0"/>
              <a:t>5. </a:t>
            </a:r>
            <a:r>
              <a:rPr lang="ru-RU" dirty="0"/>
              <a:t>Какое количество рабочих мест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13470" y="4204209"/>
            <a:ext cx="8180338" cy="1645920"/>
          </a:xfrm>
        </p:spPr>
        <p:txBody>
          <a:bodyPr/>
          <a:lstStyle/>
          <a:p>
            <a:r>
              <a:rPr lang="ru-RU" dirty="0" smtClean="0"/>
              <a:t>Сколько там денег.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9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5. </a:t>
            </a:r>
            <a:r>
              <a:rPr lang="ru-RU" sz="4400" dirty="0"/>
              <a:t>Какое количество </a:t>
            </a:r>
            <a:r>
              <a:rPr lang="ru-RU" sz="4400" dirty="0" smtClean="0">
                <a:solidFill>
                  <a:srgbClr val="7030A0"/>
                </a:solidFill>
              </a:rPr>
              <a:t>мобильных</a:t>
            </a:r>
            <a:r>
              <a:rPr lang="ru-RU" sz="4400" dirty="0" smtClean="0"/>
              <a:t> рабочих </a:t>
            </a:r>
            <a:r>
              <a:rPr lang="ru-RU" sz="4400" dirty="0"/>
              <a:t>мест</a:t>
            </a:r>
            <a:r>
              <a:rPr lang="ru-RU" sz="4400" dirty="0" smtClean="0"/>
              <a:t>?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Из ответа на этот вопрос вы знаете, сколько там денег, стоит ли расчет предложения по автоматизации тех усилий, которые лично вы на неё потратите.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6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Расклад по числу рабочих мест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230943"/>
              </p:ext>
            </p:extLst>
          </p:nvPr>
        </p:nvGraphicFramePr>
        <p:xfrm>
          <a:off x="676275" y="2011363"/>
          <a:ext cx="10753725" cy="41101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84575"/>
                <a:gridCol w="3584575"/>
                <a:gridCol w="3584575"/>
              </a:tblGrid>
              <a:tr h="66593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Какое количество рабочих мест?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Хороший расклад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Плохой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расклад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 1 до 10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Типовая</a:t>
                      </a:r>
                      <a:r>
                        <a:rPr lang="ru-RU" sz="1600" baseline="0" dirty="0" smtClean="0"/>
                        <a:t> продажа без доработок.</a:t>
                      </a:r>
                    </a:p>
                    <a:p>
                      <a:pPr algn="ctr"/>
                      <a:endParaRPr lang="ru-RU" sz="1600" baseline="0" dirty="0" smtClean="0"/>
                    </a:p>
                    <a:p>
                      <a:pPr algn="ctr"/>
                      <a:r>
                        <a:rPr lang="ru-RU" sz="1600" baseline="0" dirty="0" smtClean="0"/>
                        <a:t>Сложная автоматизация, но есть бюджет на проект внедрения.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Длинный список</a:t>
                      </a:r>
                      <a:r>
                        <a:rPr lang="ru-RU" sz="1600" baseline="0" dirty="0" smtClean="0"/>
                        <a:t> пожеланий, который никак не ложится на стандартный функционал «Клеверенс», и надо всё за 10 тыс. руб.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 10 до 50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Типовая</a:t>
                      </a:r>
                      <a:r>
                        <a:rPr lang="ru-RU" sz="1600" baseline="0" dirty="0" smtClean="0"/>
                        <a:t> продажа без доработок.</a:t>
                      </a:r>
                    </a:p>
                    <a:p>
                      <a:pPr algn="ctr"/>
                      <a:endParaRPr lang="ru-RU" sz="1600" baseline="0" dirty="0" smtClean="0"/>
                    </a:p>
                    <a:p>
                      <a:pPr algn="ctr"/>
                      <a:r>
                        <a:rPr lang="ru-RU" sz="1600" dirty="0" smtClean="0"/>
                        <a:t>Длинный</a:t>
                      </a:r>
                      <a:r>
                        <a:rPr lang="ru-RU" sz="1600" baseline="0" dirty="0" smtClean="0"/>
                        <a:t> список пожеланий, но есть </a:t>
                      </a:r>
                      <a:r>
                        <a:rPr lang="ru-RU" sz="1600" b="1" baseline="0" dirty="0" smtClean="0"/>
                        <a:t>бюджет доработок</a:t>
                      </a:r>
                      <a:r>
                        <a:rPr lang="ru-RU" sz="1600" baseline="0" dirty="0" smtClean="0"/>
                        <a:t> от 400 тыс.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Длинный список</a:t>
                      </a:r>
                      <a:r>
                        <a:rPr lang="ru-RU" sz="1600" baseline="0" dirty="0" smtClean="0"/>
                        <a:t> пожеланий и бюджет меньше 200 тыс.</a:t>
                      </a:r>
                      <a:endParaRPr lang="ru-RU" sz="16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 500 до 1000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Типовая</a:t>
                      </a:r>
                      <a:r>
                        <a:rPr lang="ru-RU" sz="1600" baseline="0" dirty="0" smtClean="0"/>
                        <a:t> продажа без доработок.</a:t>
                      </a:r>
                    </a:p>
                    <a:p>
                      <a:pPr algn="ctr"/>
                      <a:endParaRPr lang="ru-RU" sz="1600" baseline="0" dirty="0" smtClean="0"/>
                    </a:p>
                    <a:p>
                      <a:pPr algn="ctr"/>
                      <a:r>
                        <a:rPr lang="ru-RU" sz="1600" dirty="0" smtClean="0"/>
                        <a:t>Длинный</a:t>
                      </a:r>
                      <a:r>
                        <a:rPr lang="ru-RU" sz="1600" baseline="0" dirty="0" smtClean="0"/>
                        <a:t> список пожеланий, но есть </a:t>
                      </a:r>
                      <a:r>
                        <a:rPr lang="ru-RU" sz="1600" b="1" baseline="0" dirty="0" smtClean="0"/>
                        <a:t>бюджет доработок</a:t>
                      </a:r>
                      <a:r>
                        <a:rPr lang="ru-RU" sz="1600" baseline="0" dirty="0" smtClean="0"/>
                        <a:t> от 2 млн.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Бесплатное ПО в</a:t>
                      </a:r>
                      <a:r>
                        <a:rPr lang="ru-RU" sz="1600" baseline="0" dirty="0" smtClean="0"/>
                        <a:t> составе оборудования.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/>
                        <a:t>«Золотая лицензия» без ограничения числа устройств.</a:t>
                      </a:r>
                      <a:endParaRPr lang="ru-RU" sz="16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44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Заработок на лицензиях</a:t>
            </a:r>
            <a:endParaRPr lang="ru-RU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5315750"/>
              </p:ext>
            </p:extLst>
          </p:nvPr>
        </p:nvGraphicFramePr>
        <p:xfrm>
          <a:off x="676275" y="3461223"/>
          <a:ext cx="10753725" cy="17784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84575"/>
                <a:gridCol w="3584575"/>
                <a:gridCol w="3584575"/>
              </a:tblGrid>
              <a:tr h="66593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Какое количество рабочих мест?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Средняя маржа</a:t>
                      </a:r>
                      <a:r>
                        <a:rPr lang="ru-RU" baseline="0" dirty="0" smtClean="0">
                          <a:solidFill>
                            <a:srgbClr val="FFC000"/>
                          </a:solidFill>
                        </a:rPr>
                        <a:t> партнера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rgbClr val="FFC000"/>
                          </a:solidFill>
                        </a:rPr>
                        <a:t>(лицензия до 7 тыс. руб.)</a:t>
                      </a:r>
                      <a:endParaRPr lang="ru-RU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Хорошая маржа</a:t>
                      </a:r>
                      <a:r>
                        <a:rPr lang="ru-RU" baseline="0" dirty="0" smtClean="0">
                          <a:solidFill>
                            <a:srgbClr val="00B050"/>
                          </a:solidFill>
                        </a:rPr>
                        <a:t> партнера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rgbClr val="00B050"/>
                          </a:solidFill>
                        </a:rPr>
                        <a:t>(лицензия до 20 тыс. руб.)</a:t>
                      </a:r>
                      <a:endParaRPr lang="ru-RU" sz="1200" dirty="0" smtClean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 1 до 10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</a:t>
                      </a:r>
                      <a:r>
                        <a:rPr lang="en-US" sz="1600" dirty="0" smtClean="0"/>
                        <a:t> 21</a:t>
                      </a:r>
                      <a:r>
                        <a:rPr lang="ru-RU" sz="1600" dirty="0" smtClean="0"/>
                        <a:t> 0</a:t>
                      </a:r>
                      <a:r>
                        <a:rPr lang="en-US" sz="1600" dirty="0" smtClean="0"/>
                        <a:t>00</a:t>
                      </a:r>
                      <a:r>
                        <a:rPr lang="ru-RU" sz="1600" dirty="0" smtClean="0"/>
                        <a:t> 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60 0</a:t>
                      </a:r>
                      <a:r>
                        <a:rPr lang="en-US" sz="1600" dirty="0" smtClean="0"/>
                        <a:t>00</a:t>
                      </a:r>
                      <a:r>
                        <a:rPr lang="ru-RU" sz="1600" dirty="0" smtClean="0"/>
                        <a:t> руб.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 10 до 50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105 0</a:t>
                      </a:r>
                      <a:r>
                        <a:rPr lang="en-US" sz="1600" dirty="0" smtClean="0"/>
                        <a:t>00</a:t>
                      </a:r>
                      <a:r>
                        <a:rPr lang="ru-RU" sz="1600" dirty="0" smtClean="0"/>
                        <a:t> 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300 0</a:t>
                      </a:r>
                      <a:r>
                        <a:rPr lang="en-US" sz="1600" dirty="0" smtClean="0"/>
                        <a:t>00</a:t>
                      </a:r>
                      <a:r>
                        <a:rPr lang="ru-RU" sz="1600" dirty="0" smtClean="0"/>
                        <a:t> руб.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 500 до 1000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1 050 0</a:t>
                      </a:r>
                      <a:r>
                        <a:rPr lang="en-US" sz="1600" dirty="0" smtClean="0"/>
                        <a:t>00</a:t>
                      </a:r>
                      <a:r>
                        <a:rPr lang="ru-RU" sz="1600" dirty="0" smtClean="0"/>
                        <a:t> 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3 000 0</a:t>
                      </a:r>
                      <a:r>
                        <a:rPr lang="en-US" sz="1600" dirty="0" smtClean="0"/>
                        <a:t>00</a:t>
                      </a:r>
                      <a:r>
                        <a:rPr lang="ru-RU" sz="1600" dirty="0" smtClean="0"/>
                        <a:t> руб.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7882" y="2132435"/>
            <a:ext cx="98058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В среднем партнер получает 30% от розничной цены.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При хорошем раскладе лицензия стоит до 20 тыс. в розницу.  В среднем лицензия стоит 7 тыс. руб.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7224" y="5491246"/>
            <a:ext cx="5472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*</a:t>
            </a:r>
            <a:r>
              <a:rPr lang="ru-RU" sz="1400" dirty="0" smtClean="0"/>
              <a:t> в таких проектах бывают очень большие скидки от розничной цены.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1619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 вопросов — 5 ответов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1"/>
            <a:ext cx="10753725" cy="1136484"/>
          </a:xfrm>
        </p:spPr>
        <p:txBody>
          <a:bodyPr/>
          <a:lstStyle/>
          <a:p>
            <a:r>
              <a:rPr lang="ru-RU" dirty="0" smtClean="0"/>
              <a:t>Для успешной продажи необходимо задать и получить ответы на </a:t>
            </a:r>
            <a:r>
              <a:rPr lang="ru-RU" dirty="0" smtClean="0">
                <a:solidFill>
                  <a:srgbClr val="7030A0"/>
                </a:solidFill>
              </a:rPr>
              <a:t>все 5 вопросов</a:t>
            </a:r>
            <a:r>
              <a:rPr lang="ru-RU" dirty="0" smtClean="0"/>
              <a:t>. 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Долбите заказчика, пока не получите ответы на все пять.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" y="3417584"/>
            <a:ext cx="12191999" cy="3440416"/>
            <a:chOff x="1" y="3417584"/>
            <a:chExt cx="12191999" cy="3440416"/>
          </a:xfrm>
        </p:grpSpPr>
        <p:pic>
          <p:nvPicPr>
            <p:cNvPr id="2050" name="Picture 2" descr="http://www.odinimc.ru/images/izobrajeniya-2015/literaturnie-stranici/ciplenok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748"/>
            <a:stretch/>
          </p:blipFill>
          <p:spPr bwMode="auto">
            <a:xfrm>
              <a:off x="2283957" y="3417585"/>
              <a:ext cx="7519307" cy="3440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www.odinimc.ru/images/izobrajeniya-2015/literaturnie-stranici/ciplenok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8210" b="26748"/>
            <a:stretch/>
          </p:blipFill>
          <p:spPr bwMode="auto">
            <a:xfrm>
              <a:off x="1" y="3417585"/>
              <a:ext cx="3170464" cy="3440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www.odinimc.ru/images/izobrajeniya-2015/literaturnie-stranici/ciplenok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952" b="26748"/>
            <a:stretch/>
          </p:blipFill>
          <p:spPr bwMode="auto">
            <a:xfrm>
              <a:off x="8907236" y="3417584"/>
              <a:ext cx="3284764" cy="3440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24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75561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Удачных продаж!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9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вопросов — 5 ответов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Какая в целом стоит задача? (например, маркировка мяса при поступлении)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Какая у вас учетная система? (например, «1С:Розница 2.2» или </a:t>
            </a:r>
            <a:r>
              <a:rPr lang="en-US" dirty="0" smtClean="0"/>
              <a:t>SAP R/3</a:t>
            </a:r>
            <a:r>
              <a:rPr lang="ru-RU" dirty="0" smtClean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Какой способ обмена? (по кабелю, беспроводной, онлайн)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Какое планируется оборудование? (например, </a:t>
            </a:r>
            <a:r>
              <a:rPr lang="en-US" dirty="0"/>
              <a:t>Zebra MC2180 </a:t>
            </a:r>
            <a:r>
              <a:rPr lang="ru-RU" dirty="0"/>
              <a:t>с </a:t>
            </a:r>
            <a:r>
              <a:rPr lang="en-US" dirty="0"/>
              <a:t>2D</a:t>
            </a:r>
            <a:r>
              <a:rPr lang="ru-RU" dirty="0"/>
              <a:t> сканером</a:t>
            </a:r>
            <a:r>
              <a:rPr lang="ru-RU" dirty="0" smtClean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Какое количество мобильных рабочих мест?</a:t>
            </a:r>
            <a:endParaRPr lang="ru-RU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8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0" indent="-1079500"/>
            <a:r>
              <a:rPr lang="ru-RU" dirty="0"/>
              <a:t>1. Какая в целом стоит задача?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13470" y="4204209"/>
            <a:ext cx="8180338" cy="1645920"/>
          </a:xfrm>
        </p:spPr>
        <p:txBody>
          <a:bodyPr/>
          <a:lstStyle/>
          <a:p>
            <a:r>
              <a:rPr lang="ru-RU" dirty="0" smtClean="0"/>
              <a:t>Для чего это всё.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04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Какая в целом стоит задача?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ru-RU" dirty="0" smtClean="0"/>
              <a:t>На этот вопрос человек должен ответить небольшим рассказом о том, для чего ему нужны оборудование и софт.</a:t>
            </a:r>
          </a:p>
        </p:txBody>
      </p:sp>
    </p:spTree>
    <p:extLst>
      <p:ext uri="{BB962C8B-B14F-4D97-AF65-F5344CB8AC3E}">
        <p14:creationId xmlns:p14="http://schemas.microsoft.com/office/powerpoint/2010/main" val="41461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bg1">
                    <a:lumMod val="75000"/>
                  </a:schemeClr>
                </a:solidFill>
              </a:rPr>
              <a:t>Какая в целом стоит задача?</a:t>
            </a:r>
            <a:br>
              <a:rPr lang="ru-RU" sz="36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ru-RU" dirty="0" smtClean="0"/>
              <a:t>Цель автоматизации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ru-RU" dirty="0" smtClean="0"/>
              <a:t>Целью любой автоматизации должна быть экономия времени и/или денег.  </a:t>
            </a:r>
          </a:p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ru-RU" dirty="0" smtClean="0"/>
              <a:t>Если этого нет, то никто у вас ничего не купит и время будет потрачено зря.</a:t>
            </a:r>
          </a:p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ru-RU" dirty="0" smtClean="0"/>
              <a:t>Чтобы удостовериться, что вы и заказчик не впустую работаете, нужно добиться от заказчика </a:t>
            </a:r>
            <a:r>
              <a:rPr lang="ru-RU" dirty="0" smtClean="0">
                <a:solidFill>
                  <a:srgbClr val="C00000"/>
                </a:solidFill>
              </a:rPr>
              <a:t>какую задачу он хочет решить, и почему её решение сэкономит ему время и/или деньги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8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в целом стоит задача?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 smtClean="0">
                <a:solidFill>
                  <a:srgbClr val="50B4C8"/>
                </a:solidFill>
              </a:rPr>
              <a:t>Пример получения ответа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16125"/>
          </a:xfrm>
        </p:spPr>
        <p:txBody>
          <a:bodyPr>
            <a:normAutofit fontScale="70000" lnSpcReduction="20000"/>
          </a:bodyPr>
          <a:lstStyle/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Какая </a:t>
            </a:r>
            <a:r>
              <a:rPr lang="ru-RU" i="1" dirty="0">
                <a:solidFill>
                  <a:srgbClr val="C00000"/>
                </a:solidFill>
              </a:rPr>
              <a:t>в целом стоит </a:t>
            </a:r>
            <a:r>
              <a:rPr lang="ru-RU" i="1" dirty="0" smtClean="0">
                <a:solidFill>
                  <a:srgbClr val="C00000"/>
                </a:solidFill>
              </a:rPr>
              <a:t>задача?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К нам приходит заморозка, нужно учитывать сроки годности.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Как это сэкономит вам деньги или время?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На складе лежит товар разных сроков годности.  Нужно вовремя отгружать старый товар, пока он не испортился, иначе мы потеряем деньги.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>
                <a:solidFill>
                  <a:srgbClr val="C00000"/>
                </a:solidFill>
              </a:rPr>
              <a:t>И как вы себе представляли такую отгрузку вовремя?</a:t>
            </a:r>
          </a:p>
          <a:p>
            <a:pPr marL="444500" indent="-444500">
              <a:lnSpc>
                <a:spcPct val="150000"/>
              </a:lnSpc>
              <a:buFont typeface="Calibri Light" panose="020F0302020204030204" pitchFamily="34" charset="0"/>
              <a:buChar char="―"/>
              <a:tabLst>
                <a:tab pos="444500" algn="l"/>
              </a:tabLst>
            </a:pPr>
            <a:r>
              <a:rPr lang="ru-RU" i="1" dirty="0" smtClean="0"/>
              <a:t>Я думал, что на приемке мы наклеим на товар штрихкоды со сроком годности внутри, а при отгрузке будем их сканировать, и система будет нам говорить, отгружать этот товар или идти искать на складе более старый, пока он не пропал.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538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prstClr val="white">
                    <a:lumMod val="75000"/>
                  </a:prstClr>
                </a:solidFill>
              </a:rPr>
              <a:t>Какая в целом стоит задача?</a:t>
            </a:r>
            <a:br>
              <a:rPr lang="ru-RU" sz="3600" dirty="0">
                <a:solidFill>
                  <a:prstClr val="white">
                    <a:lumMod val="75000"/>
                  </a:prstClr>
                </a:solidFill>
              </a:rPr>
            </a:br>
            <a:r>
              <a:rPr lang="ru-RU" dirty="0">
                <a:solidFill>
                  <a:srgbClr val="50B4C8"/>
                </a:solidFill>
              </a:rPr>
              <a:t>Пример получения </a:t>
            </a:r>
            <a:r>
              <a:rPr lang="ru-RU" dirty="0" smtClean="0">
                <a:solidFill>
                  <a:srgbClr val="50B4C8"/>
                </a:solidFill>
              </a:rPr>
              <a:t>ответа: обсуждение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ru-RU" dirty="0"/>
              <a:t>В данном примере человек сам всё рассказал.  Это идеальный </a:t>
            </a:r>
            <a:r>
              <a:rPr lang="ru-RU" dirty="0" smtClean="0"/>
              <a:t>случай, но такое случается.  Никогда не стоит отказываться от шанса спросить такого заказчика, чтобы он сам всё рассказал.</a:t>
            </a:r>
            <a:endParaRPr lang="ru-RU" dirty="0"/>
          </a:p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ru-RU" dirty="0"/>
              <a:t>На практике </a:t>
            </a:r>
            <a:r>
              <a:rPr lang="ru-RU" dirty="0" smtClean="0"/>
              <a:t>заказчик </a:t>
            </a:r>
            <a:r>
              <a:rPr lang="ru-RU" dirty="0"/>
              <a:t>может ответить «</a:t>
            </a:r>
            <a:r>
              <a:rPr lang="ru-RU" i="1" dirty="0"/>
              <a:t>я вам для того и звоню, чтобы вы мне рассказали</a:t>
            </a:r>
            <a:r>
              <a:rPr lang="ru-RU" dirty="0" smtClean="0"/>
              <a:t>».  В этом случае придется попытать его наводящими вопросами.</a:t>
            </a:r>
            <a:endParaRPr lang="ru-RU" dirty="0"/>
          </a:p>
          <a:p>
            <a:pPr>
              <a:lnSpc>
                <a:spcPct val="150000"/>
              </a:lnSpc>
              <a:spcBef>
                <a:spcPts val="300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9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EC715263-BD63-4314-8450-7BF195C46993}" vid="{275D6FC0-3645-44A7-8107-DCA7079100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464</TotalTime>
  <Words>1771</Words>
  <Application>Microsoft Office PowerPoint</Application>
  <PresentationFormat>Широкоэкранный</PresentationFormat>
  <Paragraphs>198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2" baseType="lpstr">
      <vt:lpstr>Arial</vt:lpstr>
      <vt:lpstr>Calibri Light</vt:lpstr>
      <vt:lpstr>Тема1</vt:lpstr>
      <vt:lpstr>Курс SM0. 5 простых шагов</vt:lpstr>
      <vt:lpstr>О чем эта презентация</vt:lpstr>
      <vt:lpstr>Что такое мобильная автоматизация?</vt:lpstr>
      <vt:lpstr>5 вопросов — 5 ответов</vt:lpstr>
      <vt:lpstr>1. Какая в целом стоит задача?</vt:lpstr>
      <vt:lpstr>1. Какая в целом стоит задача?</vt:lpstr>
      <vt:lpstr>Какая в целом стоит задача? Цель автоматизации</vt:lpstr>
      <vt:lpstr>Какая в целом стоит задача? Пример получения ответа</vt:lpstr>
      <vt:lpstr>Какая в целом стоит задача? Пример получения ответа: обсуждение</vt:lpstr>
      <vt:lpstr>Какая в целом стоит задача? Еще один пример получения ответа</vt:lpstr>
      <vt:lpstr>Какая в целом стоит задача? Еще один пример</vt:lpstr>
      <vt:lpstr>После разговора</vt:lpstr>
      <vt:lpstr>2. Какая у вас учетная система?</vt:lpstr>
      <vt:lpstr>2. Какая у вас учетная система?</vt:lpstr>
      <vt:lpstr>Какая у вас учетная система? Что за система такая</vt:lpstr>
      <vt:lpstr>Какая у вас учетная система? Почему это важно</vt:lpstr>
      <vt:lpstr>Какая у вас учетная система? Ошибки выяснения учетной системы</vt:lpstr>
      <vt:lpstr>Какая у вас учетная система? Какие ждут проблемы</vt:lpstr>
      <vt:lpstr>Какая у вас учетная система? Примеры ответов</vt:lpstr>
      <vt:lpstr>Какая у вас учетная система? Я ничего в этом не понимаю</vt:lpstr>
      <vt:lpstr>3. Какой способ обмена?</vt:lpstr>
      <vt:lpstr>3. Какой такой способ обмена?</vt:lpstr>
      <vt:lpstr>Какой способ обмена? Технологии обмена</vt:lpstr>
      <vt:lpstr>Способы обмена</vt:lpstr>
      <vt:lpstr>Взаимодействие способов</vt:lpstr>
      <vt:lpstr>Какой способ обмена? Пример обсуждения</vt:lpstr>
      <vt:lpstr>4. Какое планируется оборудование?</vt:lpstr>
      <vt:lpstr>4. Какое планируется оборудование?</vt:lpstr>
      <vt:lpstr>Какое вообще бывает оборудование?</vt:lpstr>
      <vt:lpstr>Парт номер оборудования</vt:lpstr>
      <vt:lpstr>Если оборудование уже куплено</vt:lpstr>
      <vt:lpstr>Если оборудование уже выбрано</vt:lpstr>
      <vt:lpstr>Ошибки в выборе оборудования</vt:lpstr>
      <vt:lpstr>5. Какое количество рабочих мест?</vt:lpstr>
      <vt:lpstr>5. Какое количество мобильных рабочих мест?</vt:lpstr>
      <vt:lpstr>Расклад по числу рабочих мест</vt:lpstr>
      <vt:lpstr>Заработок на лицензиях</vt:lpstr>
      <vt:lpstr>5 вопросов — 5 ответов</vt:lpstr>
      <vt:lpstr>Удачных продаж!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продавать Клеверенс</dc:title>
  <dc:creator>Сергей Баженов</dc:creator>
  <cp:lastModifiedBy>Сергей Баженов</cp:lastModifiedBy>
  <cp:revision>38</cp:revision>
  <dcterms:created xsi:type="dcterms:W3CDTF">2017-10-23T08:08:10Z</dcterms:created>
  <dcterms:modified xsi:type="dcterms:W3CDTF">2018-04-02T14:50:23Z</dcterms:modified>
</cp:coreProperties>
</file>